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00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53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96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1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4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31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69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8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67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26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01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9DC0-CC48-6649-A68F-ED345D6735C8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CA89-FE2A-9547-8963-61560E67B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4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LL et modalités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Conception </a:t>
            </a:r>
            <a:r>
              <a:rPr lang="fr-FR" dirty="0" err="1" smtClean="0"/>
              <a:t>inférentialiste</a:t>
            </a:r>
            <a:r>
              <a:rPr lang="fr-FR" dirty="0" smtClean="0"/>
              <a:t> des modalités (sans mondes possibles)</a:t>
            </a:r>
          </a:p>
          <a:p>
            <a:r>
              <a:rPr lang="fr-FR" dirty="0" smtClean="0"/>
              <a:t>Considérer les régimes d’inférence propres aux connecteurs de base de LL (régimes CC)</a:t>
            </a:r>
          </a:p>
          <a:p>
            <a:r>
              <a:rPr lang="fr-FR" dirty="0" smtClean="0"/>
              <a:t>Retrouver les propriétés des relations d’accessibilité sur les formulations à la Gentzen des règles d’introduction et d’élimination de ces connecteurs</a:t>
            </a:r>
          </a:p>
          <a:p>
            <a:r>
              <a:rPr lang="fr-FR" dirty="0" smtClean="0"/>
              <a:t>Les modalités comme transformations d’un régime d’inférence en un autre. </a:t>
            </a:r>
            <a:endParaRPr lang="fr-FR" dirty="0" smtClean="0"/>
          </a:p>
          <a:p>
            <a:r>
              <a:rPr lang="fr-FR" dirty="0" smtClean="0"/>
              <a:t>Des filtres sur les </a:t>
            </a:r>
            <a:r>
              <a:rPr lang="fr-FR" smtClean="0"/>
              <a:t>règles d’inférence.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59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irréversibilité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propriétés décisives sont non pas seulement liées aux symétries Gauche/Droite,</a:t>
            </a:r>
          </a:p>
          <a:p>
            <a:r>
              <a:rPr lang="fr-FR" dirty="0" smtClean="0"/>
              <a:t>Mais aux symétries ou asymétries verticales</a:t>
            </a:r>
          </a:p>
          <a:p>
            <a:r>
              <a:rPr lang="fr-FR" dirty="0" smtClean="0"/>
              <a:t>choix à faire sur les formules ( Plus à D) , ou sur les contextes </a:t>
            </a:r>
            <a:r>
              <a:rPr lang="fr-FR" dirty="0"/>
              <a:t> </a:t>
            </a:r>
            <a:r>
              <a:rPr lang="fr-FR" dirty="0" smtClean="0"/>
              <a:t>(Fois  à D)  donc aux irréversibilités</a:t>
            </a:r>
          </a:p>
          <a:p>
            <a:r>
              <a:rPr lang="fr-FR" dirty="0" smtClean="0"/>
              <a:t>Or la ludique traite la conjonction des deux symétries ou asymétries.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3686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en dualité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Aléthiques: Avec/Avec  nécessité</a:t>
            </a:r>
          </a:p>
          <a:p>
            <a:r>
              <a:rPr lang="fr-FR" dirty="0"/>
              <a:t> </a:t>
            </a:r>
            <a:r>
              <a:rPr lang="fr-FR" dirty="0" smtClean="0"/>
              <a:t>Plus/Plus : possibilité</a:t>
            </a:r>
          </a:p>
          <a:p>
            <a:r>
              <a:rPr lang="fr-FR" dirty="0" smtClean="0"/>
              <a:t>Déontique: Avec/Plus obligation, </a:t>
            </a:r>
          </a:p>
          <a:p>
            <a:r>
              <a:rPr lang="fr-FR" dirty="0" smtClean="0"/>
              <a:t>Plus/Avec permission</a:t>
            </a:r>
          </a:p>
          <a:p>
            <a:r>
              <a:rPr lang="fr-FR" dirty="0" smtClean="0"/>
              <a:t>Epistémique: Avec/Fois savoir</a:t>
            </a:r>
          </a:p>
          <a:p>
            <a:r>
              <a:rPr lang="fr-FR" dirty="0" smtClean="0"/>
              <a:t>Fois/Avec, croyance</a:t>
            </a:r>
          </a:p>
          <a:p>
            <a:r>
              <a:rPr lang="fr-FR" dirty="0" smtClean="0"/>
              <a:t>(des prototypes de chaque modalité, on peut les renforcer ou les affaiblir)</a:t>
            </a:r>
          </a:p>
          <a:p>
            <a:r>
              <a:rPr lang="fr-FR" dirty="0" smtClean="0"/>
              <a:t>8 duos de modalités en dualité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9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Interactions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12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Des duos de régimes CC, mais où la mise à l’épreuve du sujet 1 se fait par le sujet 2, et réciproquement. </a:t>
            </a:r>
          </a:p>
          <a:p>
            <a:r>
              <a:rPr lang="fr-FR" dirty="0" smtClean="0"/>
              <a:t>Soit 1/2: </a:t>
            </a:r>
          </a:p>
          <a:p>
            <a:r>
              <a:rPr lang="fr-FR" dirty="0" smtClean="0"/>
              <a:t>Pour un même CC, vu de 1, 1 active sa règle Gauche, 2 sa règle Droite; </a:t>
            </a:r>
          </a:p>
          <a:p>
            <a:r>
              <a:rPr lang="fr-FR" dirty="0" smtClean="0"/>
              <a:t>vu de 2, 2 active sa règle Gauche, 1 active sas règle Droite</a:t>
            </a:r>
          </a:p>
          <a:p>
            <a:r>
              <a:rPr lang="fr-FR" dirty="0" smtClean="0"/>
              <a:t>Actes de langage: 1) échec d’une prétention dans l’interaction </a:t>
            </a:r>
          </a:p>
          <a:p>
            <a:r>
              <a:rPr lang="fr-FR" dirty="0" smtClean="0"/>
              <a:t>2) exigences plus modestes qui relancent l’interaction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4980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Équilibres d’actes de langage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24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a) vu de 1 vers 2 (1 énonce l’acte de langage)</a:t>
            </a:r>
          </a:p>
          <a:p>
            <a:r>
              <a:rPr lang="fr-FR" dirty="0" smtClean="0"/>
              <a:t>1 active en </a:t>
            </a:r>
            <a:r>
              <a:rPr lang="fr-FR" dirty="0"/>
              <a:t>antécédent la règle à Gauche du </a:t>
            </a:r>
            <a:r>
              <a:rPr lang="fr-FR" dirty="0" smtClean="0"/>
              <a:t>régime   </a:t>
            </a:r>
            <a:r>
              <a:rPr lang="fr-FR" dirty="0"/>
              <a:t>X dans les conditions du type d’acte de langage de 1, </a:t>
            </a:r>
            <a:r>
              <a:rPr lang="fr-FR" dirty="0" smtClean="0"/>
              <a:t> 2 active pour </a:t>
            </a:r>
            <a:r>
              <a:rPr lang="fr-FR" dirty="0"/>
              <a:t>le  </a:t>
            </a:r>
            <a:r>
              <a:rPr lang="fr-FR" dirty="0" smtClean="0"/>
              <a:t>conséquent la </a:t>
            </a:r>
            <a:r>
              <a:rPr lang="fr-FR" dirty="0"/>
              <a:t>règle à Droite de X  correcte pour cet acte de </a:t>
            </a:r>
            <a:r>
              <a:rPr lang="fr-FR" dirty="0" smtClean="0"/>
              <a:t>langage </a:t>
            </a:r>
          </a:p>
          <a:p>
            <a:r>
              <a:rPr lang="fr-FR" dirty="0" smtClean="0"/>
              <a:t>b) vu de 2 vers 1: </a:t>
            </a:r>
          </a:p>
          <a:p>
            <a:r>
              <a:rPr lang="fr-FR" dirty="0" smtClean="0"/>
              <a:t>2 active en antécédent la règle à Gauche du régime Y pertinente, 1 active </a:t>
            </a:r>
            <a:r>
              <a:rPr lang="fr-FR" dirty="0"/>
              <a:t>e</a:t>
            </a:r>
            <a:r>
              <a:rPr lang="fr-FR" dirty="0" smtClean="0"/>
              <a:t>n conséquent la règle à Droite du régime Y. </a:t>
            </a:r>
          </a:p>
          <a:p>
            <a:r>
              <a:rPr lang="fr-FR" dirty="0" smtClean="0"/>
              <a:t>c) par rapport à l’interaction souhaitée par 1, il y a dégradation, qui soit est commune, </a:t>
            </a:r>
          </a:p>
          <a:p>
            <a:r>
              <a:rPr lang="fr-FR" dirty="0" smtClean="0"/>
              <a:t>soit dégrade celui initialement favorisé pour favoriser celui initialement défavorisé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800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Ex: ordre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Départ: </a:t>
            </a:r>
            <a:r>
              <a:rPr lang="fr-FR" b="1" dirty="0" smtClean="0"/>
              <a:t>Avec/Plus </a:t>
            </a:r>
            <a:r>
              <a:rPr lang="fr-FR" dirty="0" smtClean="0"/>
              <a:t>(2 devrait réaliser le devoir)</a:t>
            </a:r>
          </a:p>
          <a:p>
            <a:r>
              <a:rPr lang="fr-FR" dirty="0" smtClean="0"/>
              <a:t>Ce qui donne: Avec 2/Plus 1. </a:t>
            </a:r>
          </a:p>
          <a:p>
            <a:r>
              <a:rPr lang="fr-FR" dirty="0" smtClean="0"/>
              <a:t>échec: 2 n’est pas à la discrétion de 1. </a:t>
            </a:r>
          </a:p>
          <a:p>
            <a:r>
              <a:rPr lang="fr-FR" dirty="0" smtClean="0"/>
              <a:t>Restauration  et  Équilibre: </a:t>
            </a:r>
          </a:p>
          <a:p>
            <a:r>
              <a:rPr lang="fr-FR" dirty="0" smtClean="0"/>
              <a:t>Fois vu de 1: 1 à G conjonction de situation et de énoncé de l’ordre, 2 à D, conjonction seulement si bon contexte</a:t>
            </a:r>
          </a:p>
          <a:p>
            <a:r>
              <a:rPr lang="fr-FR" dirty="0" smtClean="0"/>
              <a:t>Par vu de 2: 2 à G, disjonction obéissance ou intérêt perso,  1 à D: supposé admettre cette disjonction. </a:t>
            </a:r>
          </a:p>
          <a:p>
            <a:r>
              <a:rPr lang="fr-FR" b="1" dirty="0" smtClean="0"/>
              <a:t>Fois/Par</a:t>
            </a:r>
          </a:p>
          <a:p>
            <a:r>
              <a:rPr lang="fr-FR" dirty="0" smtClean="0"/>
              <a:t>Avec dégradé en Fois, mais Plus remonté en Par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419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Société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des interactions qui se bouclent en réseau</a:t>
            </a:r>
          </a:p>
          <a:p>
            <a:r>
              <a:rPr lang="fr-FR" dirty="0" smtClean="0"/>
              <a:t>L’interaction effective amène à remodeler ses propres conditions </a:t>
            </a:r>
          </a:p>
          <a:p>
            <a:r>
              <a:rPr lang="fr-FR" dirty="0" smtClean="0"/>
              <a:t>ce qui crée différents types de liens</a:t>
            </a:r>
          </a:p>
          <a:p>
            <a:r>
              <a:rPr lang="fr-FR" dirty="0" smtClean="0"/>
              <a:t>On peut poursuivre l’interaction via ces remodelages</a:t>
            </a:r>
          </a:p>
          <a:p>
            <a:r>
              <a:rPr lang="fr-FR" dirty="0" smtClean="0"/>
              <a:t>Les actes de langage en sont un exemple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970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relation de conséquence modale </a:t>
            </a:r>
          </a:p>
          <a:p>
            <a:r>
              <a:rPr lang="fr-FR" dirty="0"/>
              <a:t>r</a:t>
            </a:r>
            <a:r>
              <a:rPr lang="fr-FR" dirty="0" smtClean="0"/>
              <a:t>elie deux « situations » : </a:t>
            </a:r>
          </a:p>
          <a:p>
            <a:r>
              <a:rPr lang="fr-FR" dirty="0" smtClean="0"/>
              <a:t>des états de choses plus leurs régimes </a:t>
            </a:r>
            <a:r>
              <a:rPr lang="fr-FR" dirty="0" err="1" smtClean="0"/>
              <a:t>inférentiels</a:t>
            </a:r>
            <a:endParaRPr lang="fr-FR" dirty="0" smtClean="0"/>
          </a:p>
          <a:p>
            <a:r>
              <a:rPr lang="fr-FR" dirty="0" smtClean="0"/>
              <a:t>Une modalité implique en général une transformation du potentiel </a:t>
            </a:r>
            <a:r>
              <a:rPr lang="fr-FR" dirty="0" err="1" smtClean="0"/>
              <a:t>inférentiel</a:t>
            </a:r>
            <a:r>
              <a:rPr lang="fr-FR" dirty="0" smtClean="0"/>
              <a:t> =</a:t>
            </a:r>
          </a:p>
          <a:p>
            <a:r>
              <a:rPr lang="fr-FR" dirty="0" smtClean="0"/>
              <a:t>A Gauche: le choix des contraintes pour une opération donnée </a:t>
            </a:r>
          </a:p>
          <a:p>
            <a:r>
              <a:rPr lang="fr-FR" dirty="0" smtClean="0"/>
              <a:t>À Droite: la mise à l’épreuve par le monde des effets de cette opération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97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Modalités et régimes des connecteurs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727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Pb: dans une modalité on n’use que d’un connecteur? </a:t>
            </a:r>
          </a:p>
          <a:p>
            <a:r>
              <a:rPr lang="fr-FR" dirty="0" smtClean="0"/>
              <a:t>Une propriété d’un régime CC est le plus souvent partagée </a:t>
            </a:r>
            <a:r>
              <a:rPr lang="fr-FR" dirty="0"/>
              <a:t>par différents connecteurs.  </a:t>
            </a:r>
          </a:p>
          <a:p>
            <a:r>
              <a:rPr lang="fr-FR" dirty="0" smtClean="0"/>
              <a:t>Les régimes CC spécifient un ensemble de propriétés d’une relation de conséquence</a:t>
            </a:r>
          </a:p>
          <a:p>
            <a:r>
              <a:rPr lang="fr-FR" dirty="0" smtClean="0"/>
              <a:t>les </a:t>
            </a:r>
            <a:r>
              <a:rPr lang="fr-FR" dirty="0"/>
              <a:t>rapports entre dérivation et recherche de preuve pour l’introduction//</a:t>
            </a:r>
            <a:r>
              <a:rPr lang="fr-FR" dirty="0" smtClean="0"/>
              <a:t>élimination </a:t>
            </a:r>
          </a:p>
          <a:p>
            <a:r>
              <a:rPr lang="fr-FR" dirty="0" smtClean="0"/>
              <a:t>choix de contraintes en antécédent, mode de mise à l’épreuve en conclusion pour une conséquence</a:t>
            </a:r>
          </a:p>
          <a:p>
            <a:r>
              <a:rPr lang="fr-FR" dirty="0" smtClean="0"/>
              <a:t>Une modalité articule deux types de relations de conséquence, deux ensembles de propriétés. </a:t>
            </a:r>
          </a:p>
        </p:txBody>
      </p:sp>
    </p:spTree>
    <p:extLst>
      <p:ext uri="{BB962C8B-B14F-4D97-AF65-F5344CB8AC3E}">
        <p14:creationId xmlns:p14="http://schemas.microsoft.com/office/powerpoint/2010/main" val="341880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8942" y="760055"/>
            <a:ext cx="8395058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/>
              <a:t>X, A|-Y </a:t>
            </a:r>
            <a:r>
              <a:rPr lang="fr-FR" sz="2400" dirty="0" smtClean="0"/>
              <a:t>	  </a:t>
            </a:r>
            <a:r>
              <a:rPr lang="fr-FR" sz="2400" b="1" i="1" dirty="0" smtClean="0"/>
              <a:t>B?</a:t>
            </a:r>
            <a:r>
              <a:rPr lang="fr-FR" sz="2400" dirty="0" smtClean="0"/>
              <a:t>						</a:t>
            </a:r>
            <a:r>
              <a:rPr lang="fr-FR" sz="2400" u="sng" dirty="0" smtClean="0"/>
              <a:t>X</a:t>
            </a:r>
            <a:r>
              <a:rPr lang="fr-FR" sz="2400" u="sng" dirty="0"/>
              <a:t>|-A, Y   X|-B,Y,  </a:t>
            </a:r>
            <a:endParaRPr lang="fr-FR" sz="2400" dirty="0"/>
          </a:p>
          <a:p>
            <a:r>
              <a:rPr lang="fr-FR" sz="2400" dirty="0" smtClean="0"/>
              <a:t>X, A&amp;B|- Y		  					X</a:t>
            </a:r>
            <a:r>
              <a:rPr lang="fr-FR" sz="2400" dirty="0"/>
              <a:t>|- A&amp;B, </a:t>
            </a:r>
            <a:r>
              <a:rPr lang="fr-FR" sz="2400" dirty="0" smtClean="0"/>
              <a:t>Y</a:t>
            </a:r>
          </a:p>
          <a:p>
            <a:r>
              <a:rPr lang="fr-FR" sz="2400" dirty="0" smtClean="0"/>
              <a:t>					symétrie</a:t>
            </a:r>
            <a:endParaRPr lang="fr-FR" sz="2400" dirty="0"/>
          </a:p>
          <a:p>
            <a:r>
              <a:rPr lang="fr-FR" sz="2400" u="sng" dirty="0"/>
              <a:t>X, A|-Y   X, B|-Y</a:t>
            </a:r>
            <a:r>
              <a:rPr lang="fr-FR" sz="2400" dirty="0"/>
              <a:t>  </a:t>
            </a:r>
            <a:r>
              <a:rPr lang="fr-FR" sz="2400" dirty="0" smtClean="0"/>
              <a:t>					</a:t>
            </a:r>
            <a:r>
              <a:rPr lang="fr-FR" sz="2400" u="sng" dirty="0" smtClean="0"/>
              <a:t>X</a:t>
            </a:r>
            <a:r>
              <a:rPr lang="fr-FR" sz="2400" u="sng" dirty="0"/>
              <a:t>, |-B,  Y  </a:t>
            </a:r>
            <a:endParaRPr lang="fr-FR" sz="2400" dirty="0"/>
          </a:p>
          <a:p>
            <a:r>
              <a:rPr lang="fr-FR" sz="2400" dirty="0" smtClean="0"/>
              <a:t>X</a:t>
            </a:r>
            <a:r>
              <a:rPr lang="fr-FR" sz="2400" dirty="0"/>
              <a:t>, A Plus B|- Y	</a:t>
            </a:r>
            <a:r>
              <a:rPr lang="fr-FR" sz="2400" dirty="0" smtClean="0">
                <a:effectLst/>
              </a:rPr>
              <a:t>   					</a:t>
            </a:r>
            <a:r>
              <a:rPr lang="fr-FR" sz="2400" dirty="0" smtClean="0"/>
              <a:t>X</a:t>
            </a:r>
            <a:r>
              <a:rPr lang="fr-FR" sz="2400" dirty="0"/>
              <a:t>, |-A Plus B, Y </a:t>
            </a:r>
            <a:r>
              <a:rPr lang="fr-FR" sz="2400" dirty="0" smtClean="0"/>
              <a:t>     </a:t>
            </a:r>
            <a:r>
              <a:rPr lang="fr-FR" sz="2400" b="1" i="1" dirty="0" smtClean="0"/>
              <a:t>A?</a:t>
            </a:r>
            <a:r>
              <a:rPr lang="fr-FR" sz="2400" dirty="0" smtClean="0"/>
              <a:t> </a:t>
            </a:r>
            <a:endParaRPr lang="fr-FR" sz="2400" dirty="0" smtClean="0">
              <a:effectLst/>
            </a:endParaRPr>
          </a:p>
          <a:p>
            <a:endParaRPr lang="fr-FR" sz="2400" dirty="0" smtClean="0"/>
          </a:p>
          <a:p>
            <a:r>
              <a:rPr lang="fr-FR" sz="2400" u="sng" dirty="0"/>
              <a:t>X, A ,  B|- Y	</a:t>
            </a:r>
            <a:r>
              <a:rPr lang="fr-FR" sz="2400" dirty="0" smtClean="0"/>
              <a:t>					</a:t>
            </a:r>
            <a:r>
              <a:rPr lang="fr-FR" sz="2400" u="sng" dirty="0" smtClean="0"/>
              <a:t>X</a:t>
            </a:r>
            <a:r>
              <a:rPr lang="fr-FR" sz="2400" u="sng" dirty="0"/>
              <a:t>|-A, Z    Y|-B, W </a:t>
            </a:r>
            <a:endParaRPr lang="fr-FR" sz="2400" dirty="0"/>
          </a:p>
          <a:p>
            <a:r>
              <a:rPr lang="fr-FR" sz="2400" dirty="0" smtClean="0"/>
              <a:t>X, A Fois B |-Y</a:t>
            </a:r>
            <a:r>
              <a:rPr lang="fr-FR" sz="2400" dirty="0" smtClean="0">
                <a:effectLst/>
              </a:rPr>
              <a:t> </a:t>
            </a:r>
            <a:r>
              <a:rPr lang="fr-FR" sz="2400" dirty="0" smtClean="0"/>
              <a:t>						X</a:t>
            </a:r>
            <a:r>
              <a:rPr lang="fr-FR" sz="2400" dirty="0"/>
              <a:t>, Y|-A Fois B, Z, </a:t>
            </a:r>
            <a:r>
              <a:rPr lang="fr-FR" sz="2400" dirty="0" smtClean="0"/>
              <a:t>W </a:t>
            </a:r>
            <a:r>
              <a:rPr lang="fr-FR" sz="2400" b="1" dirty="0" smtClean="0"/>
              <a:t>choix </a:t>
            </a:r>
            <a:r>
              <a:rPr lang="fr-FR" sz="2400" b="1" dirty="0" err="1" smtClean="0"/>
              <a:t>Ctxt</a:t>
            </a:r>
            <a:endParaRPr lang="fr-FR" sz="2400" b="1" dirty="0" smtClean="0"/>
          </a:p>
          <a:p>
            <a:r>
              <a:rPr lang="fr-FR" sz="2400" dirty="0" smtClean="0"/>
              <a:t>					symétrie</a:t>
            </a:r>
            <a:endParaRPr lang="fr-FR" sz="2400" dirty="0"/>
          </a:p>
          <a:p>
            <a:r>
              <a:rPr lang="fr-FR" sz="2400" u="sng" dirty="0"/>
              <a:t>X, A|-Y     Z, B|-</a:t>
            </a:r>
            <a:r>
              <a:rPr lang="fr-FR" sz="2400" u="sng" dirty="0" smtClean="0"/>
              <a:t>W	</a:t>
            </a:r>
            <a:r>
              <a:rPr lang="fr-FR" sz="2400" dirty="0" smtClean="0"/>
              <a:t>					</a:t>
            </a:r>
            <a:r>
              <a:rPr lang="fr-FR" sz="2400" u="sng" dirty="0" smtClean="0"/>
              <a:t>X</a:t>
            </a:r>
            <a:r>
              <a:rPr lang="fr-FR" sz="2400" u="sng" dirty="0"/>
              <a:t>|- A ,  B, Y   </a:t>
            </a:r>
            <a:endParaRPr lang="fr-FR" sz="2400" dirty="0"/>
          </a:p>
          <a:p>
            <a:r>
              <a:rPr lang="fr-FR" sz="2400" dirty="0" smtClean="0"/>
              <a:t>X, Z, A Par B|-Y, W	 </a:t>
            </a:r>
            <a:r>
              <a:rPr lang="fr-FR" sz="2400" b="1" dirty="0" smtClean="0"/>
              <a:t>choix </a:t>
            </a:r>
            <a:r>
              <a:rPr lang="fr-FR" sz="2400" b="1" dirty="0" err="1" smtClean="0"/>
              <a:t>Ctxt</a:t>
            </a:r>
            <a:r>
              <a:rPr lang="fr-FR" sz="2400" b="1" dirty="0" smtClean="0"/>
              <a:t>	</a:t>
            </a:r>
            <a:r>
              <a:rPr lang="fr-FR" sz="2400" dirty="0" smtClean="0"/>
              <a:t>		X</a:t>
            </a:r>
            <a:r>
              <a:rPr lang="fr-FR" sz="2400" dirty="0"/>
              <a:t>|-A Par B, Y</a:t>
            </a:r>
            <a:r>
              <a:rPr lang="fr-FR" sz="2400" dirty="0" smtClean="0">
                <a:effectLst/>
              </a:rPr>
              <a:t> 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 smtClean="0"/>
              <a:t>Avec et Par à D : négatifs, réversible (pas de choix en remontant)</a:t>
            </a:r>
          </a:p>
          <a:p>
            <a:r>
              <a:rPr lang="fr-FR" sz="2400" dirty="0" smtClean="0"/>
              <a:t>Fois et Plus à D: positifs (choix de formule ou de contextes)</a:t>
            </a:r>
            <a:endParaRPr lang="fr-FR" sz="2400" dirty="0"/>
          </a:p>
          <a:p>
            <a:endParaRPr lang="fr-FR" sz="2400" dirty="0"/>
          </a:p>
          <a:p>
            <a:r>
              <a:rPr lang="fr-FR" dirty="0" smtClean="0"/>
              <a:t>	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360792" y="1221009"/>
            <a:ext cx="2425918" cy="8465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2898076" y="1221009"/>
            <a:ext cx="1888634" cy="8465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898076" y="3321144"/>
            <a:ext cx="2263105" cy="9930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3256265" y="3321144"/>
            <a:ext cx="1530445" cy="9930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50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Monde de référence= la conclusion inférieure</a:t>
            </a:r>
          </a:p>
          <a:p>
            <a:r>
              <a:rPr lang="fr-FR" dirty="0" smtClean="0"/>
              <a:t>Monde possible : une des hypothèses, si possible la conclusion d’une conséquence supérieure</a:t>
            </a:r>
          </a:p>
          <a:p>
            <a:r>
              <a:rPr lang="fr-FR" dirty="0" smtClean="0"/>
              <a:t>Les contextes (à choisir) pour ces conclusions: des mondes possibles de deuxième et troisième étape (w*-w’-w’’)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64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Propriétés de la relation d’accessibilité et des régimes CC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Sérielle</a:t>
            </a:r>
          </a:p>
          <a:p>
            <a:r>
              <a:rPr lang="fr-FR" dirty="0" smtClean="0"/>
              <a:t>On peut atteindre – retrouver-  une autre conclusion en remontant  (tous régimes CC)</a:t>
            </a:r>
          </a:p>
          <a:p>
            <a:r>
              <a:rPr lang="fr-FR" b="1" dirty="0" smtClean="0"/>
              <a:t>Réflexive</a:t>
            </a:r>
          </a:p>
          <a:p>
            <a:r>
              <a:rPr lang="fr-FR" dirty="0" smtClean="0"/>
              <a:t>Retrouver en remontant tous les éléments de la conclusion de départ, pour les retrouver en descendant</a:t>
            </a:r>
          </a:p>
          <a:p>
            <a:r>
              <a:rPr lang="fr-FR" dirty="0" smtClean="0"/>
              <a:t>Plus à Droite ne le garantit pas. </a:t>
            </a:r>
          </a:p>
          <a:p>
            <a:r>
              <a:rPr lang="fr-FR" dirty="0" smtClean="0"/>
              <a:t>Avec à Gauche conserve la même 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866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Symétrique</a:t>
            </a:r>
            <a:r>
              <a:rPr lang="fr-FR" dirty="0" smtClean="0"/>
              <a:t>: maintenir la force logique en montant et en descendant. </a:t>
            </a:r>
          </a:p>
          <a:p>
            <a:r>
              <a:rPr lang="fr-FR" dirty="0" smtClean="0"/>
              <a:t>Plus à Droite ne le satisfait pas, </a:t>
            </a:r>
          </a:p>
          <a:p>
            <a:r>
              <a:rPr lang="fr-FR" dirty="0" smtClean="0"/>
              <a:t>ni par  Par à Gauche</a:t>
            </a:r>
          </a:p>
          <a:p>
            <a:r>
              <a:rPr lang="fr-FR" dirty="0" smtClean="0"/>
              <a:t>Satisfait par les conjonctions  </a:t>
            </a:r>
          </a:p>
          <a:p>
            <a:r>
              <a:rPr lang="fr-FR" dirty="0" smtClean="0"/>
              <a:t>(Avec  à Gauche renforce en descendant)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38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3329"/>
            <a:ext cx="8229600" cy="558408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Avec , Oui;  Plus : Non;   </a:t>
            </a:r>
            <a:r>
              <a:rPr lang="fr-FR" b="1" dirty="0" smtClean="0"/>
              <a:t>Par à Gauche</a:t>
            </a:r>
            <a:r>
              <a:rPr lang="fr-FR" dirty="0" smtClean="0"/>
              <a:t>:  Oui!  </a:t>
            </a:r>
          </a:p>
          <a:p>
            <a:r>
              <a:rPr lang="fr-FR" b="1" u="sng" dirty="0" smtClean="0"/>
              <a:t>X</a:t>
            </a:r>
            <a:r>
              <a:rPr lang="fr-FR" u="sng" dirty="0"/>
              <a:t>, A|-</a:t>
            </a:r>
            <a:r>
              <a:rPr lang="fr-FR" b="1" i="1" u="sng" dirty="0"/>
              <a:t>Y</a:t>
            </a:r>
            <a:r>
              <a:rPr lang="fr-FR" b="1" u="sng" dirty="0"/>
              <a:t> </a:t>
            </a:r>
            <a:r>
              <a:rPr lang="fr-FR" u="sng" dirty="0"/>
              <a:t>  </a:t>
            </a:r>
            <a:r>
              <a:rPr lang="fr-FR" b="1" u="sng" dirty="0"/>
              <a:t>Z</a:t>
            </a:r>
            <a:r>
              <a:rPr lang="fr-FR" u="sng" dirty="0"/>
              <a:t>, B|-</a:t>
            </a:r>
            <a:r>
              <a:rPr lang="fr-FR" b="1" i="1" u="sng" dirty="0"/>
              <a:t>W</a:t>
            </a:r>
            <a:r>
              <a:rPr lang="fr-FR" u="sng" dirty="0"/>
              <a:t> </a:t>
            </a:r>
            <a:r>
              <a:rPr lang="fr-FR" dirty="0"/>
              <a:t>	</a:t>
            </a:r>
            <a:r>
              <a:rPr lang="fr-FR" dirty="0" smtClean="0"/>
              <a:t>   W= w’  Y= w’’</a:t>
            </a:r>
            <a:endParaRPr lang="fr-FR" dirty="0"/>
          </a:p>
          <a:p>
            <a:r>
              <a:rPr lang="fr-FR" b="1" dirty="0"/>
              <a:t>X</a:t>
            </a:r>
            <a:r>
              <a:rPr lang="fr-FR" dirty="0"/>
              <a:t>, </a:t>
            </a:r>
            <a:r>
              <a:rPr lang="fr-FR" b="1" dirty="0"/>
              <a:t>Z</a:t>
            </a:r>
            <a:r>
              <a:rPr lang="fr-FR" dirty="0"/>
              <a:t>, A Par B|-</a:t>
            </a:r>
            <a:r>
              <a:rPr lang="fr-FR" b="1" i="1" dirty="0"/>
              <a:t>Y</a:t>
            </a:r>
            <a:r>
              <a:rPr lang="fr-FR" i="1" dirty="0"/>
              <a:t>,</a:t>
            </a:r>
            <a:r>
              <a:rPr lang="fr-FR" b="1" i="1" dirty="0"/>
              <a:t>W</a:t>
            </a:r>
            <a:r>
              <a:rPr lang="fr-FR" dirty="0"/>
              <a:t> </a:t>
            </a:r>
            <a:r>
              <a:rPr lang="fr-FR" dirty="0" smtClean="0"/>
              <a:t> Y,W = w*</a:t>
            </a:r>
          </a:p>
          <a:p>
            <a:r>
              <a:rPr lang="fr-FR" dirty="0" smtClean="0"/>
              <a:t>Si on arrive de Y,W à  W,  et de W à Y, à partir de  la disjonction Y,W=w* et de la connaissance de W=w’, nous avons accès à  Y=w’’ (pas de souci avec A ou B qui ne sont pas dans la conclusion)</a:t>
            </a:r>
          </a:p>
          <a:p>
            <a:r>
              <a:rPr lang="fr-FR" b="1" dirty="0" smtClean="0"/>
              <a:t>Fois à Droite</a:t>
            </a:r>
            <a:r>
              <a:rPr lang="fr-FR" dirty="0" smtClean="0"/>
              <a:t>: Non!</a:t>
            </a:r>
          </a:p>
          <a:p>
            <a:r>
              <a:rPr lang="fr-FR" b="1" u="sng" dirty="0"/>
              <a:t>X</a:t>
            </a:r>
            <a:r>
              <a:rPr lang="fr-FR" u="sng" dirty="0"/>
              <a:t>|-A, </a:t>
            </a:r>
            <a:r>
              <a:rPr lang="fr-FR" b="1" u="sng" dirty="0"/>
              <a:t>Z</a:t>
            </a:r>
            <a:r>
              <a:rPr lang="fr-FR" u="sng" dirty="0"/>
              <a:t>    Y|-B, W </a:t>
            </a:r>
            <a:r>
              <a:rPr lang="fr-FR" u="sng" dirty="0" smtClean="0"/>
              <a:t> </a:t>
            </a:r>
            <a:r>
              <a:rPr lang="fr-FR" dirty="0"/>
              <a:t> </a:t>
            </a:r>
            <a:r>
              <a:rPr lang="fr-FR" dirty="0" smtClean="0"/>
              <a:t> w’’= A,Z   w’= B,W</a:t>
            </a:r>
            <a:endParaRPr lang="fr-FR" dirty="0"/>
          </a:p>
          <a:p>
            <a:r>
              <a:rPr lang="fr-FR" b="1" dirty="0"/>
              <a:t>X</a:t>
            </a:r>
            <a:r>
              <a:rPr lang="fr-FR" dirty="0"/>
              <a:t>, Y|-A Fois B, </a:t>
            </a:r>
            <a:r>
              <a:rPr lang="fr-FR" b="1" dirty="0"/>
              <a:t>Z</a:t>
            </a:r>
            <a:r>
              <a:rPr lang="fr-FR" dirty="0"/>
              <a:t>, </a:t>
            </a:r>
            <a:r>
              <a:rPr lang="fr-FR" dirty="0" smtClean="0"/>
              <a:t>W   w*= A Fois B, Z, W</a:t>
            </a:r>
          </a:p>
          <a:p>
            <a:endParaRPr lang="fr-FR" dirty="0" smtClean="0"/>
          </a:p>
          <a:p>
            <a:r>
              <a:rPr lang="fr-FR" dirty="0" smtClean="0"/>
              <a:t>Même si w* accède à B,W, et B,W à A,Z,  </a:t>
            </a:r>
          </a:p>
          <a:p>
            <a:r>
              <a:rPr lang="fr-FR" dirty="0" smtClean="0"/>
              <a:t>en partant de la conjonction A fois B en conclusion, on doit choisir non seulement Z, mais aussi A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941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euclidienne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720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Par à Gauche et Fois à Droite: non,  car choix de contextes qui empêche d’accéder ensemble à w’ et w’’. </a:t>
            </a:r>
          </a:p>
          <a:p>
            <a:r>
              <a:rPr lang="fr-FR" dirty="0" smtClean="0"/>
              <a:t>Plus : non</a:t>
            </a:r>
          </a:p>
          <a:p>
            <a:r>
              <a:rPr lang="fr-FR" dirty="0" smtClean="0"/>
              <a:t>Avec: évident à Droite.  </a:t>
            </a:r>
          </a:p>
          <a:p>
            <a:r>
              <a:rPr lang="fr-FR" dirty="0" smtClean="0"/>
              <a:t>Trivial à G si w* = w’= Y</a:t>
            </a:r>
          </a:p>
          <a:p>
            <a:r>
              <a:rPr lang="fr-FR" dirty="0" smtClean="0"/>
              <a:t>si w*=Y, w’= X, A&amp;B,  w’’ = X,A: </a:t>
            </a:r>
          </a:p>
          <a:p>
            <a:r>
              <a:rPr lang="fr-FR" dirty="0" smtClean="0"/>
              <a:t> si de Y on atteint X, A&amp;B,  et si on  atteint aussi X, A, </a:t>
            </a:r>
          </a:p>
          <a:p>
            <a:r>
              <a:rPr lang="fr-FR" dirty="0" smtClean="0"/>
              <a:t>on aura donc choisi la bonne formule et  on peut passer de Y en X,A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2767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866</Words>
  <Application>Microsoft Office PowerPoint</Application>
  <PresentationFormat>Affichage à l'écran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LL et modalités</vt:lpstr>
      <vt:lpstr>modalité</vt:lpstr>
      <vt:lpstr>Modalités et régimes des connecteurs</vt:lpstr>
      <vt:lpstr>Présentation PowerPoint</vt:lpstr>
      <vt:lpstr>Traduction</vt:lpstr>
      <vt:lpstr>Propriétés de la relation d’accessibilité et des régimes CC</vt:lpstr>
      <vt:lpstr>suite</vt:lpstr>
      <vt:lpstr>Transitive</vt:lpstr>
      <vt:lpstr>euclidienne</vt:lpstr>
      <vt:lpstr>irréversibilité</vt:lpstr>
      <vt:lpstr>Modalités en dualité</vt:lpstr>
      <vt:lpstr>Interactions </vt:lpstr>
      <vt:lpstr>Équilibres d’actes de langage</vt:lpstr>
      <vt:lpstr>Ex: ordre</vt:lpstr>
      <vt:lpstr>Société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 et modalités</dc:title>
  <dc:creator>Pierre Livet</dc:creator>
  <cp:lastModifiedBy>Pierre Livet</cp:lastModifiedBy>
  <cp:revision>32</cp:revision>
  <dcterms:created xsi:type="dcterms:W3CDTF">2013-06-11T17:53:10Z</dcterms:created>
  <dcterms:modified xsi:type="dcterms:W3CDTF">2013-06-14T14:48:06Z</dcterms:modified>
</cp:coreProperties>
</file>